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1" r:id="rId2"/>
    <p:sldId id="262" r:id="rId3"/>
    <p:sldId id="293" r:id="rId4"/>
    <p:sldId id="294" r:id="rId5"/>
    <p:sldId id="301" r:id="rId6"/>
    <p:sldId id="270" r:id="rId7"/>
    <p:sldId id="304" r:id="rId8"/>
    <p:sldId id="271" r:id="rId9"/>
    <p:sldId id="273" r:id="rId10"/>
    <p:sldId id="310" r:id="rId11"/>
    <p:sldId id="274" r:id="rId12"/>
    <p:sldId id="275" r:id="rId13"/>
    <p:sldId id="276" r:id="rId14"/>
    <p:sldId id="302" r:id="rId15"/>
    <p:sldId id="278" r:id="rId16"/>
    <p:sldId id="311" r:id="rId17"/>
    <p:sldId id="279" r:id="rId18"/>
    <p:sldId id="303" r:id="rId19"/>
    <p:sldId id="284" r:id="rId20"/>
    <p:sldId id="305" r:id="rId21"/>
    <p:sldId id="306" r:id="rId22"/>
    <p:sldId id="307" r:id="rId23"/>
    <p:sldId id="287" r:id="rId24"/>
    <p:sldId id="288" r:id="rId25"/>
    <p:sldId id="299" r:id="rId26"/>
    <p:sldId id="300" r:id="rId27"/>
    <p:sldId id="308" r:id="rId28"/>
    <p:sldId id="309" r:id="rId29"/>
    <p:sldId id="289" r:id="rId30"/>
    <p:sldId id="290" r:id="rId31"/>
    <p:sldId id="291" r:id="rId32"/>
    <p:sldId id="298" r:id="rId33"/>
    <p:sldId id="260" r:id="rId34"/>
  </p:sldIdLst>
  <p:sldSz cx="12188825" cy="6858000"/>
  <p:notesSz cx="6797675" cy="9926638"/>
  <p:embeddedFontLst>
    <p:embeddedFont>
      <p:font typeface="AU Passata" panose="020B0503030502030804" pitchFamily="34" charset="77"/>
      <p:regular r:id="rId37"/>
      <p:bold r:id="rId38"/>
    </p:embeddedFont>
    <p:embeddedFont>
      <p:font typeface="AU Passata Light" panose="020B0303030902030804" pitchFamily="34" charset="77"/>
      <p:regular r:id="rId39"/>
      <p:bold r:id="rId40"/>
    </p:embeddedFont>
    <p:embeddedFont>
      <p:font typeface="AU Peto" pitchFamily="82" charset="7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Georgia" panose="02040502050405020303" pitchFamily="18" charset="0"/>
      <p:regular r:id="rId48"/>
      <p:bold r:id="rId49"/>
      <p:italic r:id="rId50"/>
      <p:boldItalic r:id="rId51"/>
    </p:embeddedFont>
    <p:embeddedFont>
      <p:font typeface="Trebuchet MS" panose="020B0703020202090204" pitchFamily="34" charset="0"/>
      <p:regular r:id="rId52"/>
      <p:bold r:id="rId53"/>
      <p:italic r:id="rId54"/>
    </p:embeddedFont>
    <p:embeddedFont>
      <p:font typeface="Wingdings 3" pitchFamily="2" charset="2"/>
      <p:regular r:id="rId5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FFA502"/>
    <a:srgbClr val="A034F0"/>
    <a:srgbClr val="FFFB00"/>
    <a:srgbClr val="0433FF"/>
    <a:srgbClr val="FF2400"/>
    <a:srgbClr val="E69F00"/>
    <a:srgbClr val="ADDACC"/>
    <a:srgbClr val="009E73"/>
    <a:srgbClr val="0171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9" autoAdjust="0"/>
    <p:restoredTop sz="96296" autoAdjust="0"/>
  </p:normalViewPr>
  <p:slideViewPr>
    <p:cSldViewPr snapToObjects="1" showGuides="1">
      <p:cViewPr>
        <p:scale>
          <a:sx n="127" d="100"/>
          <a:sy n="127" d="100"/>
        </p:scale>
        <p:origin x="400" y="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604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258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8084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51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2333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8245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44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55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28 April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ILSMC</a:t>
            </a: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25/04/2022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28 April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ILSMC</a:t>
            </a: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60.png"/><Relationship Id="rId1" Type="http://schemas.openxmlformats.org/officeDocument/2006/relationships/tags" Target="../tags/tag19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29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0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69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7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8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0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75.png"/><Relationship Id="rId5" Type="http://schemas.openxmlformats.org/officeDocument/2006/relationships/image" Target="../media/image49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54.png"/><Relationship Id="rId19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73.png"/><Relationship Id="rId27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69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7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8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1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75.png"/><Relationship Id="rId5" Type="http://schemas.openxmlformats.org/officeDocument/2006/relationships/image" Target="../media/image49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54.png"/><Relationship Id="rId19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73.png"/><Relationship Id="rId27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69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7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8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0.svg"/><Relationship Id="rId20" Type="http://schemas.openxmlformats.org/officeDocument/2006/relationships/image" Target="../media/image71.png"/><Relationship Id="rId1" Type="http://schemas.openxmlformats.org/officeDocument/2006/relationships/tags" Target="../tags/tag2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75.png"/><Relationship Id="rId5" Type="http://schemas.openxmlformats.org/officeDocument/2006/relationships/image" Target="../media/image49.png"/><Relationship Id="rId15" Type="http://schemas.openxmlformats.org/officeDocument/2006/relationships/image" Target="../media/image29.png"/><Relationship Id="rId23" Type="http://schemas.openxmlformats.org/officeDocument/2006/relationships/image" Target="../media/image74.png"/><Relationship Id="rId10" Type="http://schemas.openxmlformats.org/officeDocument/2006/relationships/image" Target="../media/image54.png"/><Relationship Id="rId19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73.png"/><Relationship Id="rId27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22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78.png"/><Relationship Id="rId1" Type="http://schemas.openxmlformats.org/officeDocument/2006/relationships/tags" Target="../tags/tag23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7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4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9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0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svg"/><Relationship Id="rId12" Type="http://schemas.openxmlformats.org/officeDocument/2006/relationships/image" Target="../media/image27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0.png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6.sv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sv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727731" y="3000655"/>
            <a:ext cx="2909479" cy="957553"/>
            <a:chOff x="2356160" y="3000655"/>
            <a:chExt cx="2909479" cy="95755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 rot="10800000">
              <a:off x="2703985" y="3043808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>
              <a:off x="4014154" y="3000655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AF7840-BDEA-DBD0-52A4-9D8134C14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6" y="2576489"/>
            <a:ext cx="1096399" cy="164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586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727731" y="3000655"/>
            <a:ext cx="2909479" cy="957553"/>
            <a:chOff x="2356160" y="3000655"/>
            <a:chExt cx="2909479" cy="95755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 rot="10800000">
              <a:off x="2703985" y="3043808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>
              <a:off x="4014154" y="3000655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9B83540-2FFD-9F5D-8C94-B509791F6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484" y="3175850"/>
            <a:ext cx="2989454" cy="298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AAA0E3-0F9B-925A-3660-7FE7E1D3F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640" y="2047441"/>
            <a:ext cx="2847864" cy="1065055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7AF7840-BDEA-DBD0-52A4-9D8134C14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6" y="2576489"/>
            <a:ext cx="1096399" cy="164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82EF03F-7B2E-54DB-2F24-A79A7B0B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057524"/>
            <a:ext cx="508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F313304-8691-5E8F-21A1-6054F03A5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05" y="1464333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052CC9-2119-728C-451F-EC2C69BF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1031167"/>
            <a:ext cx="6394221" cy="479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49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DDC631B-15B3-0E9F-D27D-D68F14B6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261426"/>
            <a:ext cx="6714175" cy="47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DDC631B-15B3-0E9F-D27D-D68F14B6F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1261426"/>
            <a:ext cx="6714175" cy="475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4C8B4A-8C38-5E79-634A-C2E7C1352E44}"/>
              </a:ext>
            </a:extLst>
          </p:cNvPr>
          <p:cNvSpPr txBox="1"/>
          <p:nvPr/>
        </p:nvSpPr>
        <p:spPr>
          <a:xfrm>
            <a:off x="8989972" y="3087361"/>
            <a:ext cx="197009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	B	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910265-2399-6B7D-B713-6CB20FB91814}"/>
              </a:ext>
            </a:extLst>
          </p:cNvPr>
          <p:cNvSpPr txBox="1"/>
          <p:nvPr/>
        </p:nvSpPr>
        <p:spPr>
          <a:xfrm>
            <a:off x="8989972" y="3309115"/>
            <a:ext cx="195406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1	2	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69DD12-E44B-7533-DEDA-0D39DF4CA06A}"/>
              </a:ext>
            </a:extLst>
          </p:cNvPr>
          <p:cNvSpPr/>
          <p:nvPr/>
        </p:nvSpPr>
        <p:spPr bwMode="auto">
          <a:xfrm>
            <a:off x="8974732" y="2901843"/>
            <a:ext cx="144016" cy="144016"/>
          </a:xfrm>
          <a:prstGeom prst="ellipse">
            <a:avLst/>
          </a:prstGeom>
          <a:solidFill>
            <a:srgbClr val="FF24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C57514-DBE5-9FEF-F25F-5888749FB239}"/>
              </a:ext>
            </a:extLst>
          </p:cNvPr>
          <p:cNvSpPr/>
          <p:nvPr/>
        </p:nvSpPr>
        <p:spPr bwMode="auto">
          <a:xfrm>
            <a:off x="9894994" y="2901843"/>
            <a:ext cx="144016" cy="144016"/>
          </a:xfrm>
          <a:prstGeom prst="ellipse">
            <a:avLst/>
          </a:prstGeom>
          <a:solidFill>
            <a:srgbClr val="0433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ADB5AA-DEE3-5F32-5621-CF7281F59EE4}"/>
              </a:ext>
            </a:extLst>
          </p:cNvPr>
          <p:cNvSpPr/>
          <p:nvPr/>
        </p:nvSpPr>
        <p:spPr bwMode="auto">
          <a:xfrm>
            <a:off x="10800017" y="2904506"/>
            <a:ext cx="144016" cy="144016"/>
          </a:xfrm>
          <a:prstGeom prst="ellipse">
            <a:avLst/>
          </a:prstGeom>
          <a:solidFill>
            <a:srgbClr val="FFFB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51272-FC29-901C-B9CC-376EE3E376FC}"/>
              </a:ext>
            </a:extLst>
          </p:cNvPr>
          <p:cNvSpPr txBox="1"/>
          <p:nvPr/>
        </p:nvSpPr>
        <p:spPr>
          <a:xfrm>
            <a:off x="9393928" y="1935521"/>
            <a:ext cx="116217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	BC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8C759B49-DC68-81FD-4200-34F9852D05EA}"/>
              </a:ext>
            </a:extLst>
          </p:cNvPr>
          <p:cNvSpPr/>
          <p:nvPr/>
        </p:nvSpPr>
        <p:spPr bwMode="auto">
          <a:xfrm>
            <a:off x="9393928" y="1700808"/>
            <a:ext cx="202439" cy="174516"/>
          </a:xfrm>
          <a:prstGeom prst="triangle">
            <a:avLst/>
          </a:prstGeom>
          <a:solidFill>
            <a:srgbClr val="A034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97FE8CE9-A09F-D913-B484-5C9389DEAADB}"/>
              </a:ext>
            </a:extLst>
          </p:cNvPr>
          <p:cNvSpPr/>
          <p:nvPr/>
        </p:nvSpPr>
        <p:spPr bwMode="auto">
          <a:xfrm>
            <a:off x="9859770" y="5004333"/>
            <a:ext cx="202439" cy="181231"/>
          </a:xfrm>
          <a:prstGeom prst="triangle">
            <a:avLst/>
          </a:prstGeom>
          <a:solidFill>
            <a:srgbClr val="FFA50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3E1D6-EBDA-97F9-35D5-53C64CAE6DEF}"/>
              </a:ext>
            </a:extLst>
          </p:cNvPr>
          <p:cNvSpPr txBox="1"/>
          <p:nvPr/>
        </p:nvSpPr>
        <p:spPr>
          <a:xfrm>
            <a:off x="9455376" y="2186978"/>
            <a:ext cx="1030731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3	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7AE62D-E556-CEC6-F0B4-08991E9CDA03}"/>
              </a:ext>
            </a:extLst>
          </p:cNvPr>
          <p:cNvSpPr txBox="1"/>
          <p:nvPr/>
        </p:nvSpPr>
        <p:spPr>
          <a:xfrm>
            <a:off x="9838360" y="5230228"/>
            <a:ext cx="245260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AC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1846F40B-BD17-A150-287D-2FADE297BD97}"/>
              </a:ext>
            </a:extLst>
          </p:cNvPr>
          <p:cNvSpPr/>
          <p:nvPr/>
        </p:nvSpPr>
        <p:spPr bwMode="auto">
          <a:xfrm>
            <a:off x="10314094" y="1703062"/>
            <a:ext cx="202439" cy="174516"/>
          </a:xfrm>
          <a:prstGeom prst="triangle">
            <a:avLst/>
          </a:prstGeom>
          <a:solidFill>
            <a:srgbClr val="00FA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34AC0C-2698-CC39-32D2-2A845ECE23F7}"/>
              </a:ext>
            </a:extLst>
          </p:cNvPr>
          <p:cNvSpPr txBox="1"/>
          <p:nvPr/>
        </p:nvSpPr>
        <p:spPr>
          <a:xfrm>
            <a:off x="9899808" y="5448603"/>
            <a:ext cx="107402" cy="2126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5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03CB0F-9B23-5C7A-3B03-E5E4FDF5B4ED}"/>
              </a:ext>
            </a:extLst>
          </p:cNvPr>
          <p:cNvCxnSpPr/>
          <p:nvPr/>
        </p:nvCxnSpPr>
        <p:spPr bwMode="auto">
          <a:xfrm flipV="1">
            <a:off x="9118748" y="2439289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3B92EE-2F05-7651-053C-E9288836712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621394" y="2439289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AB2848-EC16-4D6F-3635-FC6DF3C05488}"/>
              </a:ext>
            </a:extLst>
          </p:cNvPr>
          <p:cNvCxnSpPr/>
          <p:nvPr/>
        </p:nvCxnSpPr>
        <p:spPr bwMode="auto">
          <a:xfrm flipV="1">
            <a:off x="10066767" y="2447736"/>
            <a:ext cx="275180" cy="36004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2CAF40-053C-956A-22FA-F35AED006FA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569413" y="2447736"/>
            <a:ext cx="273600" cy="35640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67621A-BE1F-E1E4-E1CF-8A1C4F9F4FB7}"/>
              </a:ext>
            </a:extLst>
          </p:cNvPr>
          <p:cNvCxnSpPr>
            <a:cxnSpLocks/>
          </p:cNvCxnSpPr>
          <p:nvPr/>
        </p:nvCxnSpPr>
        <p:spPr bwMode="auto">
          <a:xfrm>
            <a:off x="9061980" y="3543025"/>
            <a:ext cx="782544" cy="1443410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BDEF23-3769-8A90-38B7-5865D5975A3D}"/>
              </a:ext>
            </a:extLst>
          </p:cNvPr>
          <p:cNvCxnSpPr>
            <a:cxnSpLocks/>
          </p:cNvCxnSpPr>
          <p:nvPr/>
        </p:nvCxnSpPr>
        <p:spPr bwMode="auto">
          <a:xfrm flipH="1">
            <a:off x="10083620" y="3543025"/>
            <a:ext cx="778560" cy="1461308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riangle 42">
            <a:extLst>
              <a:ext uri="{FF2B5EF4-FFF2-40B4-BE49-F238E27FC236}">
                <a16:creationId xmlns:a16="http://schemas.microsoft.com/office/drawing/2014/main" id="{5972FAC7-6890-8779-ADC1-AC7241D6CE9D}"/>
              </a:ext>
            </a:extLst>
          </p:cNvPr>
          <p:cNvSpPr/>
          <p:nvPr/>
        </p:nvSpPr>
        <p:spPr bwMode="auto">
          <a:xfrm>
            <a:off x="9863611" y="3931683"/>
            <a:ext cx="202439" cy="186339"/>
          </a:xfrm>
          <a:prstGeom prst="triangl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5C6F92-3EB1-80EF-AAA8-7BC56AA324F3}"/>
              </a:ext>
            </a:extLst>
          </p:cNvPr>
          <p:cNvSpPr txBox="1"/>
          <p:nvPr/>
        </p:nvSpPr>
        <p:spPr>
          <a:xfrm>
            <a:off x="9790373" y="4158581"/>
            <a:ext cx="3606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ABC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1CB232-3387-4A7C-954D-918459CA2CBB}"/>
              </a:ext>
            </a:extLst>
          </p:cNvPr>
          <p:cNvSpPr txBox="1"/>
          <p:nvPr/>
        </p:nvSpPr>
        <p:spPr>
          <a:xfrm>
            <a:off x="9914081" y="4372262"/>
            <a:ext cx="10740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7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6E2C6B4-E53B-E15E-3934-9CE8A524613D}"/>
              </a:ext>
            </a:extLst>
          </p:cNvPr>
          <p:cNvCxnSpPr>
            <a:cxnSpLocks/>
          </p:cNvCxnSpPr>
          <p:nvPr/>
        </p:nvCxnSpPr>
        <p:spPr bwMode="auto">
          <a:xfrm>
            <a:off x="9061980" y="3546321"/>
            <a:ext cx="782544" cy="394134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599C67-D087-94E9-E47E-244DD50F66D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085137" y="3548755"/>
            <a:ext cx="777043" cy="396617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66AD07-A9C4-1990-2259-19914F4BE567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9967003" y="3543025"/>
            <a:ext cx="0" cy="333113"/>
          </a:xfrm>
          <a:prstGeom prst="straightConnector1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3152931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48914327-5F74-C59B-BF72-6C45BD732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50" y="1088659"/>
            <a:ext cx="5085184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75A3E28-4012-410A-6CBD-BCE91FD5BB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b="8000"/>
          <a:stretch/>
        </p:blipFill>
        <p:spPr bwMode="auto">
          <a:xfrm>
            <a:off x="1181197" y="976102"/>
            <a:ext cx="617220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811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2061964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r="-312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86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9091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3378426" y="1196752"/>
            <a:ext cx="5430974" cy="47221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8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2061964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r="-312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86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9091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E3AD31D-DF98-2D78-5D7B-B476963CEE14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43552" r="29026"/>
          <a:stretch/>
        </p:blipFill>
        <p:spPr>
          <a:xfrm>
            <a:off x="8254652" y="3064821"/>
            <a:ext cx="1224136" cy="8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338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2061964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r="-312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86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9091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E3AD31D-DF98-2D78-5D7B-B476963CEE14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43552"/>
          <a:stretch/>
        </p:blipFill>
        <p:spPr>
          <a:xfrm>
            <a:off x="8254652" y="3064821"/>
            <a:ext cx="2519886" cy="86220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1717C1-7BEF-0037-D374-2E04A641460B}"/>
              </a:ext>
            </a:extLst>
          </p:cNvPr>
          <p:cNvCxnSpPr>
            <a:cxnSpLocks/>
          </p:cNvCxnSpPr>
          <p:nvPr/>
        </p:nvCxnSpPr>
        <p:spPr bwMode="auto">
          <a:xfrm>
            <a:off x="9267594" y="2657312"/>
            <a:ext cx="427218" cy="66158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38CFD23-25B3-28D9-4F6C-6922D2ED8BFF}"/>
              </a:ext>
            </a:extLst>
          </p:cNvPr>
          <p:cNvSpPr txBox="1"/>
          <p:nvPr/>
        </p:nvSpPr>
        <p:spPr>
          <a:xfrm>
            <a:off x="8542487" y="1844824"/>
            <a:ext cx="1377843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initial states (rows)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C4A42A-8B9F-C2C9-09DA-A5E1D892A197}"/>
              </a:ext>
            </a:extLst>
          </p:cNvPr>
          <p:cNvSpPr txBox="1"/>
          <p:nvPr/>
        </p:nvSpPr>
        <p:spPr>
          <a:xfrm>
            <a:off x="10217377" y="2083321"/>
            <a:ext cx="1220089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end states (columns)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12C5C4-30FD-75EF-9E41-3096729048A6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33715" y="2901302"/>
            <a:ext cx="460637" cy="432116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83850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2061964" y="1632644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849" y="4525405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r="-312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433" y="4303445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4286" r="-4762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99" y="3918390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27" y="3374206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3017696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250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727" y="2418448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2500" r="-41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800" b="0" i="0" smtClean="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368" y="1211977"/>
                <a:ext cx="2509130" cy="824200"/>
              </a:xfrm>
              <a:prstGeom prst="rect">
                <a:avLst/>
              </a:prstGeom>
              <a:blipFill>
                <a:blip r:embed="rId25"/>
                <a:stretch>
                  <a:fillRect l="-8586" t="-16667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a-DK" sz="2800" b="0" i="0" smtClean="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049" y="1211752"/>
                <a:ext cx="2509130" cy="823431"/>
              </a:xfrm>
              <a:prstGeom prst="rect">
                <a:avLst/>
              </a:prstGeom>
              <a:blipFill>
                <a:blip r:embed="rId26"/>
                <a:stretch>
                  <a:fillRect t="-16667" r="-9091" b="-909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E3AD31D-DF98-2D78-5D7B-B476963CEE1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10436" y="3064821"/>
            <a:ext cx="4464102" cy="862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776EC4-7B08-397B-2D53-30973A00562D}"/>
              </a:ext>
            </a:extLst>
          </p:cNvPr>
          <p:cNvCxnSpPr/>
          <p:nvPr/>
        </p:nvCxnSpPr>
        <p:spPr bwMode="auto">
          <a:xfrm flipV="1">
            <a:off x="6454452" y="3702366"/>
            <a:ext cx="216024" cy="738589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037487-2567-C39B-D300-FB4EF52FDF7F}"/>
              </a:ext>
            </a:extLst>
          </p:cNvPr>
          <p:cNvSpPr txBox="1"/>
          <p:nvPr/>
        </p:nvSpPr>
        <p:spPr>
          <a:xfrm>
            <a:off x="5561081" y="4505557"/>
            <a:ext cx="1163077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Transition rate matrix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537516-31C4-2959-3476-FBAD646120F7}"/>
              </a:ext>
            </a:extLst>
          </p:cNvPr>
          <p:cNvSpPr txBox="1"/>
          <p:nvPr/>
        </p:nvSpPr>
        <p:spPr>
          <a:xfrm>
            <a:off x="6142619" y="5086469"/>
            <a:ext cx="1476633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time cutpoints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A7AE24-CA85-3312-346B-842C95FB093A}"/>
              </a:ext>
            </a:extLst>
          </p:cNvPr>
          <p:cNvCxnSpPr>
            <a:cxnSpLocks/>
            <a:stCxn id="30" idx="0"/>
          </p:cNvCxnSpPr>
          <p:nvPr/>
        </p:nvCxnSpPr>
        <p:spPr bwMode="auto">
          <a:xfrm flipV="1">
            <a:off x="6880936" y="3720356"/>
            <a:ext cx="77425" cy="136611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B9D0AA8-F7DE-63CA-06C4-739653823A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81746" y="3720356"/>
            <a:ext cx="414932" cy="589025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C872C43-3FE2-7FEE-CDBD-2DF77838E285}"/>
              </a:ext>
            </a:extLst>
          </p:cNvPr>
          <p:cNvSpPr txBox="1"/>
          <p:nvPr/>
        </p:nvSpPr>
        <p:spPr>
          <a:xfrm>
            <a:off x="7198512" y="4361268"/>
            <a:ext cx="170460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vectors of state indices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1717C1-7BEF-0037-D374-2E04A641460B}"/>
              </a:ext>
            </a:extLst>
          </p:cNvPr>
          <p:cNvCxnSpPr>
            <a:cxnSpLocks/>
          </p:cNvCxnSpPr>
          <p:nvPr/>
        </p:nvCxnSpPr>
        <p:spPr bwMode="auto">
          <a:xfrm>
            <a:off x="9267594" y="2657312"/>
            <a:ext cx="427218" cy="66158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38CFD23-25B3-28D9-4F6C-6922D2ED8BFF}"/>
              </a:ext>
            </a:extLst>
          </p:cNvPr>
          <p:cNvSpPr txBox="1"/>
          <p:nvPr/>
        </p:nvSpPr>
        <p:spPr>
          <a:xfrm>
            <a:off x="8542487" y="1844824"/>
            <a:ext cx="1377843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initial states (rows)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C4A42A-8B9F-C2C9-09DA-A5E1D892A197}"/>
              </a:ext>
            </a:extLst>
          </p:cNvPr>
          <p:cNvSpPr txBox="1"/>
          <p:nvPr/>
        </p:nvSpPr>
        <p:spPr>
          <a:xfrm>
            <a:off x="10217377" y="2083321"/>
            <a:ext cx="1220089" cy="701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Vector of end states (columns)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12C5C4-30FD-75EF-9E41-3096729048A6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33715" y="2901302"/>
            <a:ext cx="460637" cy="432116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50806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DBBB0F-FB48-8F4B-BB09-0EE02B5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 bwMode="auto">
          <a:xfrm>
            <a:off x="6454452" y="1268760"/>
            <a:ext cx="5384697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57F928C-661E-B449-A70A-2F51791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4C4D2D7-68D0-E749-AED2-8E330E806B42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85CAFD1-65E0-8748-AE27-ADEB82C8E7B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F4D2AD-631D-144C-990F-52F6CD9DE9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B82C46-B935-754A-B5AC-A98ED7771CA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326CD5-B740-6D4D-97DA-A1138753A0A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408096-B621-7143-9A95-572A7B0E3B2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5216E1-B5F7-D44A-9548-F17A0F6D2F8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BB2FC4-3F40-EC4C-8B30-5040917AE4F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FC9EAE1-E606-AE45-9AEA-68805F03A16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5F82B7-0DB7-1343-A156-77CF12116D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A246F6-288A-D541-B5D4-0C1D4ECD75B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5ADD550-76C8-8646-B77F-2999E46F98B6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F17B2CB-FA22-3947-A152-5C39333041B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62DCFD-ADC7-4C45-AF91-77342FCAF569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9EAF71-8F36-FB40-871B-D5E3A7EA30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1E50F36-360C-E540-8F5F-55B28128D5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728DEB-B124-D24D-97BE-12071FBDDA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42D59FE-51F9-A240-9C35-4A654C3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4704745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4704745" y="3269256"/>
            <a:ext cx="432048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13884" y="3754876"/>
            <a:ext cx="289622" cy="1381201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  <a:gd name="connsiteX0" fmla="*/ 185872 w 280874"/>
              <a:gd name="connsiteY0" fmla="*/ 2895218 h 2895218"/>
              <a:gd name="connsiteX1" fmla="*/ 133813 w 280874"/>
              <a:gd name="connsiteY1" fmla="*/ 1604101 h 2895218"/>
              <a:gd name="connsiteX2" fmla="*/ 7742 w 280874"/>
              <a:gd name="connsiteY2" fmla="*/ 235145 h 2895218"/>
              <a:gd name="connsiteX3" fmla="*/ 280874 w 280874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874" h="2895218">
                <a:moveTo>
                  <a:pt x="185872" y="2895218"/>
                </a:moveTo>
                <a:cubicBezTo>
                  <a:pt x="151948" y="1586688"/>
                  <a:pt x="163501" y="2047446"/>
                  <a:pt x="133813" y="1604101"/>
                </a:cubicBezTo>
                <a:cubicBezTo>
                  <a:pt x="104125" y="1160755"/>
                  <a:pt x="-33821" y="485516"/>
                  <a:pt x="7742" y="235145"/>
                </a:cubicBezTo>
                <a:cubicBezTo>
                  <a:pt x="49305" y="-15226"/>
                  <a:pt x="165089" y="-5825"/>
                  <a:pt x="280874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2903" y="3754876"/>
            <a:ext cx="902791" cy="1941249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37429" y="396143"/>
                  <a:pt x="287169" y="704061"/>
                </a:cubicBezTo>
                <a:cubicBezTo>
                  <a:pt x="336909" y="1011979"/>
                  <a:pt x="452434" y="1591588"/>
                  <a:pt x="524899" y="1937408"/>
                </a:cubicBezTo>
                <a:cubicBezTo>
                  <a:pt x="597364" y="2283228"/>
                  <a:pt x="629678" y="2401486"/>
                  <a:pt x="721957" y="2778982"/>
                </a:cubicBezTo>
                <a:cubicBezTo>
                  <a:pt x="795976" y="3098806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1394003" y="1396917"/>
            <a:ext cx="0" cy="187233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 flipV="1">
            <a:off x="1303124" y="3269256"/>
            <a:ext cx="181758" cy="974803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84839" cy="354200"/>
              </a:xfrm>
              <a:prstGeom prst="rect">
                <a:avLst/>
              </a:prstGeom>
              <a:blipFill>
                <a:blip r:embed="rId5"/>
                <a:stretch>
                  <a:fillRect l="-10638" t="-3448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FD2AF1CE-D06B-A446-A281-40BC45BE608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D17BD05-2B4F-9849-8822-F8404AD9CC27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AC91696-8955-2D47-A664-8392D6AF3F4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51F1FEF-6014-A544-A8FE-7CA601B126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4EE540-7544-B649-835D-5F7DB2A686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1A1E4FE-8A3D-7142-8D41-1D1C1EE3DDD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B46A604-4669-1449-8117-41BB4D24DC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F672A5-9583-B142-8ED7-4D9B6248A65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BD01FE-B60B-1E48-9983-C3678C79D62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F168F0E-D548-6343-870B-0C15993016A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CA38D6C-A6E3-FA4A-B050-739DC9FF412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778B17C-E0D9-6947-A3A7-15F1A4A8FC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4A92F47-ACC1-1548-991A-6DFC9880F17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99BD059-871B-7A4A-A2F1-E00453446C7A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3BA33FD-7FBE-7241-84F6-1FBD6AA6C708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9BD8FD7-EB7E-844C-B63B-0FDFD349F3C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0781DB-3E53-634B-A980-FB2F2279D7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054F031-41E7-9240-B556-64D6BFD0B4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3EB37451-8890-344C-BC2C-D73F9AF2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4969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4F9AD04-F12F-174E-9AB6-CC389DB27B62}"/>
              </a:ext>
            </a:extLst>
          </p:cNvPr>
          <p:cNvSpPr/>
          <p:nvPr/>
        </p:nvSpPr>
        <p:spPr bwMode="auto">
          <a:xfrm>
            <a:off x="5142155" y="1589298"/>
            <a:ext cx="182880" cy="167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6290C-2160-334F-AFDF-A7491C0ADA4E}"/>
              </a:ext>
            </a:extLst>
          </p:cNvPr>
          <p:cNvSpPr/>
          <p:nvPr/>
        </p:nvSpPr>
        <p:spPr bwMode="auto">
          <a:xfrm>
            <a:off x="5142155" y="3269256"/>
            <a:ext cx="182880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5C9B-3F15-6BC3-9CEE-C7DC95C1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2D01-75A9-6344-870B-5CFFF2D93EAD}" type="datetime1">
              <a:rPr lang="en-GB" smtClean="0"/>
              <a:t>26/04/2022</a:t>
            </a:fld>
            <a:r>
              <a:rPr lang="en-GB"/>
              <a:t>29/03/2022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9583A-FCDD-8A1C-B42A-A597BF9D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44668"/>
            <a:ext cx="6336704" cy="5504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481BF-DF77-3B58-6072-C2124723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404664"/>
            <a:ext cx="3810885" cy="5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4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45C9B-3F15-6BC3-9CEE-C7DC95C1D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62D01-75A9-6344-870B-5CFFF2D93EAD}" type="datetime1">
              <a:rPr lang="en-GB" smtClean="0"/>
              <a:t>26/04/2022</a:t>
            </a:fld>
            <a:r>
              <a:rPr lang="en-GB"/>
              <a:t>29/03/2022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6D8653-35E6-8569-4E29-5885C70A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404664"/>
            <a:ext cx="7149845" cy="5504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ADF9B-8387-453D-9FA7-F99EB476D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596" y="404664"/>
            <a:ext cx="3810885" cy="550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9BD424-E251-9A41-BC72-992B3C3FF81A}"/>
              </a:ext>
            </a:extLst>
          </p:cNvPr>
          <p:cNvSpPr txBox="1"/>
          <p:nvPr/>
        </p:nvSpPr>
        <p:spPr>
          <a:xfrm>
            <a:off x="995750" y="1412776"/>
            <a:ext cx="4387676" cy="6309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0767C1-449F-FE43-B949-96F4FA63AE4F}"/>
              </a:ext>
            </a:extLst>
          </p:cNvPr>
          <p:cNvSpPr txBox="1"/>
          <p:nvPr/>
        </p:nvSpPr>
        <p:spPr>
          <a:xfrm>
            <a:off x="995750" y="1412776"/>
            <a:ext cx="4483600" cy="2400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995750" y="1412776"/>
            <a:ext cx="4988545" cy="4170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Chose and code optimization procedure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Analyze simulated data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8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ILS and introgression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B0267-AC2C-B94C-A3A3-9FC6A8766013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A6DDD06-5F41-F94C-A23F-EE0A0CACD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F6DD067-B6DE-314E-A612-7FB34DC99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908E038-4AA5-E94B-9468-050DB700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F6DA692A-942C-814E-9861-D99EAB3BB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0" y="300054"/>
            <a:ext cx="1218882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2723169" y="3212976"/>
            <a:ext cx="6742485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333772" y="1027182"/>
            <a:ext cx="11665297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6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6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6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6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 err="1">
                <a:latin typeface="+mn-lt"/>
              </a:rPr>
              <a:t>Mailund</a:t>
            </a:r>
            <a:r>
              <a:rPr lang="en-GB" sz="1600" dirty="0">
                <a:latin typeface="+mn-lt"/>
              </a:rPr>
              <a:t>, T., </a:t>
            </a:r>
            <a:r>
              <a:rPr lang="en-GB" sz="1600" dirty="0" err="1">
                <a:latin typeface="+mn-lt"/>
              </a:rPr>
              <a:t>Dutheil</a:t>
            </a:r>
            <a:r>
              <a:rPr lang="en-GB" sz="1600" dirty="0">
                <a:latin typeface="+mn-lt"/>
              </a:rPr>
              <a:t>, J. Y., </a:t>
            </a:r>
            <a:r>
              <a:rPr lang="en-GB" sz="1600" dirty="0" err="1">
                <a:latin typeface="+mn-lt"/>
              </a:rPr>
              <a:t>Hobolth</a:t>
            </a:r>
            <a:r>
              <a:rPr lang="en-GB" sz="1600" dirty="0">
                <a:latin typeface="+mn-lt"/>
              </a:rPr>
              <a:t>, A., </a:t>
            </a:r>
            <a:r>
              <a:rPr lang="en-GB" sz="1600" dirty="0" err="1">
                <a:latin typeface="+mn-lt"/>
              </a:rPr>
              <a:t>Lunter</a:t>
            </a:r>
            <a:r>
              <a:rPr lang="en-GB" sz="1600" dirty="0">
                <a:latin typeface="+mn-lt"/>
              </a:rPr>
              <a:t>, G., &amp; </a:t>
            </a:r>
            <a:r>
              <a:rPr lang="en-GB" sz="1600" dirty="0" err="1">
                <a:latin typeface="+mn-lt"/>
              </a:rPr>
              <a:t>Schierup</a:t>
            </a:r>
            <a:r>
              <a:rPr lang="en-GB" sz="16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600" i="1" dirty="0" err="1">
                <a:latin typeface="+mn-lt"/>
              </a:rPr>
              <a:t>PLoS</a:t>
            </a:r>
            <a:r>
              <a:rPr lang="en-GB" sz="1600" i="1" dirty="0">
                <a:latin typeface="+mn-lt"/>
              </a:rPr>
              <a:t> genetics</a:t>
            </a:r>
            <a:r>
              <a:rPr lang="en-GB" sz="1600" dirty="0">
                <a:latin typeface="+mn-lt"/>
              </a:rPr>
              <a:t>, </a:t>
            </a:r>
            <a:r>
              <a:rPr lang="en-GB" sz="1600" i="1" dirty="0">
                <a:latin typeface="+mn-lt"/>
              </a:rPr>
              <a:t>7</a:t>
            </a:r>
            <a:r>
              <a:rPr lang="en-GB" sz="16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600" i="1" dirty="0">
                <a:latin typeface="+mn-lt"/>
              </a:rPr>
              <a:t>Nature</a:t>
            </a:r>
            <a:r>
              <a:rPr lang="en-GB" sz="1600" dirty="0">
                <a:latin typeface="+mn-lt"/>
              </a:rPr>
              <a:t>, </a:t>
            </a:r>
            <a:r>
              <a:rPr lang="en-GB" sz="1600" i="1" dirty="0">
                <a:latin typeface="+mn-lt"/>
              </a:rPr>
              <a:t>475</a:t>
            </a:r>
            <a:r>
              <a:rPr lang="en-GB" sz="1600" dirty="0">
                <a:latin typeface="+mn-lt"/>
              </a:rPr>
              <a:t>(7357), 493-496.</a:t>
            </a:r>
            <a:endParaRPr lang="en-DK" sz="16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3349666" y="3988259"/>
            <a:ext cx="1444788" cy="17887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519C2D-F583-A04E-A968-F3F4F53F87D1}"/>
              </a:ext>
            </a:extLst>
          </p:cNvPr>
          <p:cNvGrpSpPr/>
          <p:nvPr/>
        </p:nvGrpSpPr>
        <p:grpSpPr>
          <a:xfrm>
            <a:off x="5099433" y="4140974"/>
            <a:ext cx="4032448" cy="1483355"/>
            <a:chOff x="8172919" y="4181694"/>
            <a:chExt cx="4032448" cy="14833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FB8BB0-E6FF-A045-BA6B-F265F8FD1FE7}"/>
                </a:ext>
              </a:extLst>
            </p:cNvPr>
            <p:cNvSpPr/>
            <p:nvPr/>
          </p:nvSpPr>
          <p:spPr>
            <a:xfrm>
              <a:off x="8172919" y="4181694"/>
              <a:ext cx="4032448" cy="14833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Iker Rivas-González – PhD Student</a:t>
              </a:r>
            </a:p>
            <a:p>
              <a:pPr>
                <a:lnSpc>
                  <a:spcPct val="10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Bioinformatics Research Centre (</a:t>
              </a:r>
              <a:r>
                <a:rPr lang="en-GB" sz="1600" dirty="0" err="1">
                  <a:latin typeface="+mn-lt"/>
                </a:rPr>
                <a:t>BiRC</a:t>
              </a:r>
              <a:r>
                <a:rPr lang="en-GB" sz="1600" dirty="0">
                  <a:latin typeface="+mn-lt"/>
                </a:rPr>
                <a:t>)   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</a:pPr>
              <a:r>
                <a:rPr lang="en-GB" sz="1600" dirty="0">
                  <a:latin typeface="+mn-lt"/>
                </a:rPr>
                <a:t>Aarhus University</a:t>
              </a:r>
            </a:p>
            <a:p>
              <a:pPr>
                <a:lnSpc>
                  <a:spcPct val="150000"/>
                </a:lnSpc>
                <a:spcBef>
                  <a:spcPts val="800"/>
                </a:spcBef>
              </a:pPr>
              <a:r>
                <a:rPr lang="en-GB" sz="1600" dirty="0">
                  <a:latin typeface="+mn-lt"/>
                </a:rPr>
                <a:t>     </a:t>
              </a:r>
              <a:r>
                <a:rPr lang="en-GB" sz="1600" dirty="0" err="1">
                  <a:latin typeface="+mn-lt"/>
                </a:rPr>
                <a:t>irg@birc.au.dk</a:t>
              </a:r>
              <a:r>
                <a:rPr lang="en-GB" sz="1600" dirty="0">
                  <a:latin typeface="+mn-lt"/>
                </a:rPr>
                <a:t>          @</a:t>
              </a:r>
              <a:r>
                <a:rPr lang="en-GB" sz="1600" dirty="0" err="1">
                  <a:latin typeface="+mn-lt"/>
                </a:rPr>
                <a:t>irg_bio</a:t>
              </a:r>
              <a:endParaRPr lang="en-GB" sz="1600" dirty="0">
                <a:latin typeface="+mn-lt"/>
              </a:endParaRPr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93752C27-E7EA-1C4A-9D3B-36919FE22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6578" y="5402714"/>
              <a:ext cx="230597" cy="189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Mail Logo Stock-vektor (royaltyfri) 468389300">
              <a:extLst>
                <a:ext uri="{FF2B5EF4-FFF2-40B4-BE49-F238E27FC236}">
                  <a16:creationId xmlns:a16="http://schemas.microsoft.com/office/drawing/2014/main" id="{B0B20B2A-9F8B-104A-912A-C6C0D1E967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76"/>
            <a:stretch/>
          </p:blipFill>
          <p:spPr bwMode="auto">
            <a:xfrm>
              <a:off x="8231794" y="5368938"/>
              <a:ext cx="299399" cy="24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992E832-CE0A-FA42-8987-67FC4D5D54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1A50CB-414F-D74D-B31A-2C31FB92B7CA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406640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474917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124744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438167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366418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282287-E416-8843-A4D1-9962B391F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852" y="1397151"/>
            <a:ext cx="3544017" cy="35440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blipFill>
                <a:blip r:embed="rId6"/>
                <a:stretch>
                  <a:fillRect l="-8333" t="-333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7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09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1053852" y="1397151"/>
            <a:ext cx="10292107" cy="3544017"/>
            <a:chOff x="553410" y="1253135"/>
            <a:chExt cx="8702161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25" y="1397151"/>
                <a:ext cx="591444" cy="355610"/>
              </a:xfrm>
              <a:prstGeom prst="rect">
                <a:avLst/>
              </a:prstGeom>
              <a:blipFill>
                <a:blip r:embed="rId12"/>
                <a:stretch>
                  <a:fillRect l="-8333" t="-333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6" y="1427005"/>
                <a:ext cx="591444" cy="354969"/>
              </a:xfrm>
              <a:prstGeom prst="rect">
                <a:avLst/>
              </a:prstGeom>
              <a:blipFill>
                <a:blip r:embed="rId13"/>
                <a:stretch>
                  <a:fillRect l="-8333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99" y="1422135"/>
                <a:ext cx="591444" cy="354969"/>
              </a:xfrm>
              <a:prstGeom prst="rect">
                <a:avLst/>
              </a:prstGeom>
              <a:blipFill>
                <a:blip r:embed="rId14"/>
                <a:stretch>
                  <a:fillRect l="-10417" t="-3333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065" y="1428839"/>
                <a:ext cx="591444" cy="354969"/>
              </a:xfrm>
              <a:prstGeom prst="rect">
                <a:avLst/>
              </a:prstGeom>
              <a:blipFill>
                <a:blip r:embed="rId1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2028585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2028585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2028585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2028584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2024336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2024336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4303522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4303522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4303522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4303521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4299273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4299273" y="2091885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6548703" y="354159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6548703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6548703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6548702" y="280416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6544454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6544454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8813738" y="3537480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881373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881373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8813737" y="280004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880948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880948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2" y="5247397"/>
                <a:ext cx="4197367" cy="576376"/>
              </a:xfrm>
              <a:prstGeom prst="rect">
                <a:avLst/>
              </a:prstGeom>
              <a:blipFill>
                <a:blip r:embed="rId16"/>
                <a:stretch>
                  <a:fillRect l="-906" t="-2174" r="-906" b="-1956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1564214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1460019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3849521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3745326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6076934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5972739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8336343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8232148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2573298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93663" y="1644024"/>
            <a:ext cx="458159" cy="6336211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/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interval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coalescent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C34C1A-9593-9846-8816-B8E989FD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012" y="5230482"/>
                <a:ext cx="4017062" cy="576376"/>
              </a:xfrm>
              <a:prstGeom prst="rect">
                <a:avLst/>
              </a:prstGeom>
              <a:blipFill>
                <a:blip r:embed="rId17"/>
                <a:stretch>
                  <a:fillRect l="-631" t="-2128" r="-631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1330</Words>
  <Application>Microsoft Macintosh PowerPoint</Application>
  <PresentationFormat>Custom</PresentationFormat>
  <Paragraphs>360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AU Peto</vt:lpstr>
      <vt:lpstr>Wingdings 3</vt:lpstr>
      <vt:lpstr>Cambria Math</vt:lpstr>
      <vt:lpstr>Calibri</vt:lpstr>
      <vt:lpstr>Arial</vt:lpstr>
      <vt:lpstr>AU Passata Light</vt:lpstr>
      <vt:lpstr>AU Passata</vt:lpstr>
      <vt:lpstr>Trebuchet MS</vt:lpstr>
      <vt:lpstr>Georgia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The transition probability matrix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PowerPoint Presentation</vt:lpstr>
      <vt:lpstr>PowerPoint Presentation</vt:lpstr>
      <vt:lpstr>Discussion</vt:lpstr>
      <vt:lpstr>Discussion</vt:lpstr>
      <vt:lpstr>Discussion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2022-04-27T14:13:43Z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